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28.jp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jpg"/><Relationship Id="rId4" Type="http://schemas.openxmlformats.org/officeDocument/2006/relationships/image" Target="../media/image30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jp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.png"/><Relationship Id="rId22" Type="http://schemas.openxmlformats.org/officeDocument/2006/relationships/image" Target="../media/image35.png"/><Relationship Id="rId21" Type="http://schemas.openxmlformats.org/officeDocument/2006/relationships/image" Target="../media/image23.png"/><Relationship Id="rId24" Type="http://schemas.openxmlformats.org/officeDocument/2006/relationships/image" Target="../media/image31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25" Type="http://schemas.openxmlformats.org/officeDocument/2006/relationships/image" Target="../media/image33.png"/><Relationship Id="rId5" Type="http://schemas.openxmlformats.org/officeDocument/2006/relationships/image" Target="../media/image2.png"/><Relationship Id="rId6" Type="http://schemas.openxmlformats.org/officeDocument/2006/relationships/image" Target="../media/image9.jpg"/><Relationship Id="rId7" Type="http://schemas.openxmlformats.org/officeDocument/2006/relationships/image" Target="../media/image21.png"/><Relationship Id="rId8" Type="http://schemas.openxmlformats.org/officeDocument/2006/relationships/image" Target="../media/image8.png"/><Relationship Id="rId11" Type="http://schemas.openxmlformats.org/officeDocument/2006/relationships/image" Target="../media/image22.png"/><Relationship Id="rId10" Type="http://schemas.openxmlformats.org/officeDocument/2006/relationships/image" Target="../media/image15.png"/><Relationship Id="rId13" Type="http://schemas.openxmlformats.org/officeDocument/2006/relationships/image" Target="../media/image19.png"/><Relationship Id="rId12" Type="http://schemas.openxmlformats.org/officeDocument/2006/relationships/image" Target="../media/image12.png"/><Relationship Id="rId15" Type="http://schemas.openxmlformats.org/officeDocument/2006/relationships/image" Target="../media/image36.png"/><Relationship Id="rId14" Type="http://schemas.openxmlformats.org/officeDocument/2006/relationships/image" Target="../media/image20.png"/><Relationship Id="rId17" Type="http://schemas.openxmlformats.org/officeDocument/2006/relationships/image" Target="../media/image16.png"/><Relationship Id="rId16" Type="http://schemas.openxmlformats.org/officeDocument/2006/relationships/image" Target="../media/image10.png"/><Relationship Id="rId19" Type="http://schemas.openxmlformats.org/officeDocument/2006/relationships/image" Target="../media/image26.png"/><Relationship Id="rId1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29300" y="1714500"/>
            <a:ext cx="5138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4000">
                <a:solidFill>
                  <a:srgbClr val="4C5D6E"/>
                </a:solidFill>
              </a:rPr>
              <a:t>Интеллектуальный транспорт</a:t>
            </a:r>
            <a:endParaRPr sz="4000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va_logo.png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950" y="171445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429325" y="3428950"/>
            <a:ext cx="4567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BDC2CA"/>
                </a:solidFill>
              </a:rPr>
              <a:t>Мы узнаем про автономные автомобили и Интеллектуальные транспортные системы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429300" y="571450"/>
            <a:ext cx="4567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BDC2CA"/>
                </a:solidFill>
              </a:rPr>
              <a:t>История развития искусственного интеллекта. Интерактивный курс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2399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573599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11447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17159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22871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28583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34295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40007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5719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1431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57143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62855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6856798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427998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7999198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8570398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/>
          <p:nvPr>
            <p:ph type="ctrTitle"/>
          </p:nvPr>
        </p:nvSpPr>
        <p:spPr>
          <a:xfrm>
            <a:off x="3427200" y="1143000"/>
            <a:ext cx="4567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-RU" sz="2000">
                <a:solidFill>
                  <a:srgbClr val="4C5D6E"/>
                </a:solidFill>
              </a:rPr>
              <a:t>Урок 40</a:t>
            </a:r>
            <a:endParaRPr b="1" sz="2000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Ð°Ð½Ð°Ð»Ð¸Ð· ÑÑÐ°Ð½ÑÐ¿Ð¾ÑÑÐ½ÑÑ Ð¿Ð¾ÑÐ¾ÐºÐ¾Ð²" id="413" name="Google Shape;4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175" y="1419234"/>
            <a:ext cx="3335793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Ð°Ð½Ð°Ð»Ð¸Ð· ÑÑÐ°Ð½ÑÐ¿Ð¾ÑÑÐ½ÑÑ Ð¿Ð¾ÑÐ¾ÐºÐ¾Ð²" id="414" name="Google Shape;4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0494" y="1492481"/>
            <a:ext cx="3227479" cy="2149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Ð°Ð½Ð°Ð»Ð¸Ð· ÑÑÐ°Ð½ÑÐ¿Ð¾ÑÑÐ½ÑÑ Ð¿Ð¾ÑÐ¾ÐºÐ¾Ð²" id="415" name="Google Shape;41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3207" y="2595395"/>
            <a:ext cx="2772733" cy="223951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2"/>
          <p:cNvSpPr txBox="1"/>
          <p:nvPr>
            <p:ph type="ctrTitle"/>
          </p:nvPr>
        </p:nvSpPr>
        <p:spPr>
          <a:xfrm>
            <a:off x="1142400" y="571500"/>
            <a:ext cx="6854400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Мониторинг объекта управления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417" name="Google Shape;417;p22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2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2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2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2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2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2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2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2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2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2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2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2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2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2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2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2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2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2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2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2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2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2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2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2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443" name="Google Shape;443;p22"/>
          <p:cNvPicPr preferRelativeResize="0"/>
          <p:nvPr/>
        </p:nvPicPr>
        <p:blipFill rotWithShape="1">
          <a:blip r:embed="rId6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449" name="Google Shape;4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416" y="1411611"/>
            <a:ext cx="4749472" cy="34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0806" y="1387615"/>
            <a:ext cx="2432767" cy="347013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3"/>
          <p:cNvSpPr txBox="1"/>
          <p:nvPr>
            <p:ph type="ctrTitle"/>
          </p:nvPr>
        </p:nvSpPr>
        <p:spPr>
          <a:xfrm>
            <a:off x="1142399" y="571500"/>
            <a:ext cx="7425573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Моделирование и прогнозирование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452" name="Google Shape;452;p23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3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3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3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3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3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3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3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3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3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3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3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3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3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3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3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3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3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3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3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3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3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3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3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3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478" name="Google Shape;478;p23"/>
          <p:cNvPicPr preferRelativeResize="0"/>
          <p:nvPr/>
        </p:nvPicPr>
        <p:blipFill rotWithShape="1">
          <a:blip r:embed="rId5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3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3"/>
          <p:cNvSpPr/>
          <p:nvPr/>
        </p:nvSpPr>
        <p:spPr>
          <a:xfrm>
            <a:off x="5372307" y="2857510"/>
            <a:ext cx="720080" cy="576064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rgbClr val="202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"/>
          <p:cNvSpPr txBox="1"/>
          <p:nvPr>
            <p:ph type="ctrTitle"/>
          </p:nvPr>
        </p:nvSpPr>
        <p:spPr>
          <a:xfrm>
            <a:off x="1142400" y="571500"/>
            <a:ext cx="6854400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Планирование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486" name="Google Shape;486;p24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4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4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4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4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4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4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4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4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4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4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4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4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4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4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4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4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4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4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4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4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4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4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4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4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512" name="Google Shape;512;p24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transport planning" id="514" name="Google Shape;51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9044" y="1284760"/>
            <a:ext cx="5841061" cy="351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5"/>
          <p:cNvSpPr txBox="1"/>
          <p:nvPr>
            <p:ph type="ctrTitle"/>
          </p:nvPr>
        </p:nvSpPr>
        <p:spPr>
          <a:xfrm>
            <a:off x="1142400" y="571500"/>
            <a:ext cx="6854400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Обучение и самообучение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520" name="Google Shape;520;p25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5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5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5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5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5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5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5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5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5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5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5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5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5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5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5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5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5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5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5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5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5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5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5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546" name="Google Shape;546;p25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773" y="1358183"/>
            <a:ext cx="4144133" cy="321381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5"/>
          <p:cNvSpPr txBox="1"/>
          <p:nvPr/>
        </p:nvSpPr>
        <p:spPr>
          <a:xfrm>
            <a:off x="5426374" y="1361435"/>
            <a:ext cx="3141599" cy="3207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Обучение с учителем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Обучение без учителя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Обучение с подкреплением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6"/>
          <p:cNvSpPr txBox="1"/>
          <p:nvPr>
            <p:ph type="ctrTitle"/>
          </p:nvPr>
        </p:nvSpPr>
        <p:spPr>
          <a:xfrm>
            <a:off x="1142400" y="571500"/>
            <a:ext cx="6854400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Управление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6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6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6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6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6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6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6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6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6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6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6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6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6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6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6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6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6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6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6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6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6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6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6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6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6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581" name="Google Shape;581;p26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3" name="Google Shape;583;p26"/>
          <p:cNvGrpSpPr/>
          <p:nvPr/>
        </p:nvGrpSpPr>
        <p:grpSpPr>
          <a:xfrm>
            <a:off x="285574" y="1475037"/>
            <a:ext cx="8567999" cy="2824905"/>
            <a:chOff x="285574" y="1331651"/>
            <a:chExt cx="8567999" cy="2824905"/>
          </a:xfrm>
        </p:grpSpPr>
        <p:sp>
          <p:nvSpPr>
            <p:cNvPr id="584" name="Google Shape;584;p26"/>
            <p:cNvSpPr/>
            <p:nvPr/>
          </p:nvSpPr>
          <p:spPr>
            <a:xfrm>
              <a:off x="3157120" y="1331651"/>
              <a:ext cx="2824905" cy="2824905"/>
            </a:xfrm>
            <a:prstGeom prst="ellipse">
              <a:avLst/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Управ-ление</a:t>
              </a:r>
              <a:endPara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285574" y="1331651"/>
              <a:ext cx="1912595" cy="79208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Факт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285574" y="2348060"/>
              <a:ext cx="1912595" cy="79208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Прогноз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285574" y="3364468"/>
              <a:ext cx="1912595" cy="79208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План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2284185" y="2564084"/>
              <a:ext cx="786919" cy="36004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6068041" y="2555787"/>
              <a:ext cx="786919" cy="36004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6940978" y="2351172"/>
              <a:ext cx="1912595" cy="79208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Воздействие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2284185" y="1547675"/>
              <a:ext cx="1142989" cy="36004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6"/>
            <p:cNvSpPr/>
            <p:nvPr/>
          </p:nvSpPr>
          <p:spPr>
            <a:xfrm>
              <a:off x="2284185" y="3580492"/>
              <a:ext cx="1142989" cy="36004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7"/>
          <p:cNvSpPr txBox="1"/>
          <p:nvPr>
            <p:ph type="ctrTitle"/>
          </p:nvPr>
        </p:nvSpPr>
        <p:spPr>
          <a:xfrm>
            <a:off x="1142400" y="571500"/>
            <a:ext cx="6854400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Поддержка принятия решений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598" name="Google Shape;598;p27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7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7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7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7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7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7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7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7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7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7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7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7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7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7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7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7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7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7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7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7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7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7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7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7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7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24" name="Google Shape;624;p27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" y="1884363"/>
            <a:ext cx="8796338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8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Два подхода к реализации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632" name="Google Shape;632;p28"/>
          <p:cNvSpPr txBox="1"/>
          <p:nvPr>
            <p:ph type="ctrTitle"/>
          </p:nvPr>
        </p:nvSpPr>
        <p:spPr>
          <a:xfrm>
            <a:off x="1142375" y="1714450"/>
            <a:ext cx="2858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5200"/>
              <a:buNone/>
            </a:pPr>
            <a:r>
              <a:rPr lang="ru-RU" sz="2000">
                <a:solidFill>
                  <a:srgbClr val="2C2D30"/>
                </a:solidFill>
              </a:rPr>
              <a:t>Сверху вниз</a:t>
            </a:r>
            <a:endParaRPr sz="2000">
              <a:solidFill>
                <a:srgbClr val="2C2D30"/>
              </a:solidFill>
            </a:endParaRPr>
          </a:p>
        </p:txBody>
      </p:sp>
      <p:sp>
        <p:nvSpPr>
          <p:cNvPr id="633" name="Google Shape;633;p28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8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8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8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8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8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8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8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8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8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8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8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8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8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8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8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8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8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8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8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8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8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8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8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8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8"/>
          <p:cNvSpPr txBox="1"/>
          <p:nvPr>
            <p:ph type="ctrTitle"/>
          </p:nvPr>
        </p:nvSpPr>
        <p:spPr>
          <a:xfrm>
            <a:off x="5142000" y="1714500"/>
            <a:ext cx="2858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5200"/>
              <a:buNone/>
            </a:pPr>
            <a:r>
              <a:rPr lang="ru-RU" sz="2000">
                <a:solidFill>
                  <a:srgbClr val="2C2D30"/>
                </a:solidFill>
              </a:rPr>
              <a:t>Снизу вверх</a:t>
            </a:r>
            <a:endParaRPr sz="2000">
              <a:solidFill>
                <a:srgbClr val="2C2D30"/>
              </a:solidFill>
            </a:endParaRPr>
          </a:p>
        </p:txBody>
      </p:sp>
      <p:sp>
        <p:nvSpPr>
          <p:cNvPr id="659" name="Google Shape;659;p28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60" name="Google Shape;660;p28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28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8"/>
          <p:cNvSpPr/>
          <p:nvPr/>
        </p:nvSpPr>
        <p:spPr>
          <a:xfrm>
            <a:off x="1743483" y="2286010"/>
            <a:ext cx="1656184" cy="1572775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rgbClr val="202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3" name="Google Shape;663;p28"/>
          <p:cNvGrpSpPr/>
          <p:nvPr/>
        </p:nvGrpSpPr>
        <p:grpSpPr>
          <a:xfrm>
            <a:off x="4937190" y="2979966"/>
            <a:ext cx="3268017" cy="1592048"/>
            <a:chOff x="5180555" y="2979966"/>
            <a:chExt cx="3268017" cy="1592048"/>
          </a:xfrm>
        </p:grpSpPr>
        <p:sp>
          <p:nvSpPr>
            <p:cNvPr id="664" name="Google Shape;664;p28"/>
            <p:cNvSpPr/>
            <p:nvPr/>
          </p:nvSpPr>
          <p:spPr>
            <a:xfrm rot="10800000">
              <a:off x="5847845" y="2999237"/>
              <a:ext cx="598856" cy="1572775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8"/>
            <p:cNvSpPr/>
            <p:nvPr/>
          </p:nvSpPr>
          <p:spPr>
            <a:xfrm rot="10800000">
              <a:off x="5180555" y="2999239"/>
              <a:ext cx="598856" cy="1572775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6515135" y="2999236"/>
              <a:ext cx="598856" cy="1572775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7182425" y="2979966"/>
              <a:ext cx="598856" cy="1572775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7849716" y="2979966"/>
              <a:ext cx="598856" cy="1572775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29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9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9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9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9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9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9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29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9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9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9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9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9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9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9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9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9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29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9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29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29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9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9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9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9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99" name="Google Shape;699;p29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2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701" name="Google Shape;70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5765" y="411510"/>
            <a:ext cx="5452468" cy="342899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9"/>
          <p:cNvSpPr txBox="1"/>
          <p:nvPr>
            <p:ph type="ctrTitle"/>
          </p:nvPr>
        </p:nvSpPr>
        <p:spPr>
          <a:xfrm>
            <a:off x="859199" y="3867894"/>
            <a:ext cx="7425599" cy="1142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4C5D6E"/>
                </a:solidFill>
              </a:rPr>
              <a:t>Можно будет забыть о пробках, светофоры будут не нужны, движение будет безостановочным, количество автомобилей сократится, количество выбросов в атмосферу сократится ещё больше</a:t>
            </a:r>
            <a:endParaRPr sz="1100">
              <a:solidFill>
                <a:srgbClr val="BDC2CA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707" name="Google Shape;7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391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0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0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0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0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0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0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0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0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0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0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0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0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0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0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0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0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0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0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0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0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0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30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0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0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0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0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734" name="Google Shape;734;p30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30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740" name="Google Shape;7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" y="0"/>
            <a:ext cx="6349289" cy="514345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1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1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1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1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1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1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1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1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1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1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1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1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1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1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1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1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1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1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1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1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1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1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1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1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1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1"/>
          <p:cNvSpPr txBox="1"/>
          <p:nvPr>
            <p:ph type="ctrTitle"/>
          </p:nvPr>
        </p:nvSpPr>
        <p:spPr>
          <a:xfrm>
            <a:off x="6480690" y="571450"/>
            <a:ext cx="241179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Адаптивное управление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Подстройка времени переключения фаз светофоров в соответствии с потребностями на пересекающихся направлениях с учётом пешеходного траффика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767" name="Google Shape;767;p31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768" name="Google Shape;768;p31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Ð¶ÐµÐ»ÐµÐ·Ð½Ð¾Ð´Ð¾ÑÐ¾Ð¶Ð½ÑÐ¹ ÑÑÐ°Ð½ÑÐ¿Ð¾ÑÑ ÑÐ¾ÑÑÐ¸Ð¸"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2"/>
            <a:ext cx="9139173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15" name="Google Shape;115;p14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2"/>
          <p:cNvSpPr txBox="1"/>
          <p:nvPr>
            <p:ph type="ctrTitle"/>
          </p:nvPr>
        </p:nvSpPr>
        <p:spPr>
          <a:xfrm>
            <a:off x="1142400" y="3433834"/>
            <a:ext cx="6856800" cy="1138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До новых встреч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775" name="Google Shape;775;p32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2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2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2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2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2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2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2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2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2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2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2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2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2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2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2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2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2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2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2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2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32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2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2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2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2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801" name="Google Shape;801;p32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3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2"/>
          <p:cNvSpPr txBox="1"/>
          <p:nvPr/>
        </p:nvSpPr>
        <p:spPr>
          <a:xfrm>
            <a:off x="1145458" y="571511"/>
            <a:ext cx="742560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На следующем занятии: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Интернет вещей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Умные города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Интеллектуализация управления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Оставайтесь с нами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Модальности транспорта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22" name="Google Shape;122;p15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AutoNum type="arabicPeriod"/>
            </a:pPr>
            <a:r>
              <a:rPr lang="ru-RU" sz="1600">
                <a:solidFill>
                  <a:srgbClr val="2C2D30"/>
                </a:solidFill>
              </a:rPr>
              <a:t>Железнодорожный транспорт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AutoNum type="arabicPeriod"/>
            </a:pPr>
            <a:r>
              <a:rPr lang="ru-RU" sz="1600">
                <a:solidFill>
                  <a:srgbClr val="2C2D30"/>
                </a:solidFill>
              </a:rPr>
              <a:t>Автомобильный транспорт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AutoNum type="arabicPeriod"/>
            </a:pPr>
            <a:r>
              <a:rPr lang="ru-RU" sz="1600">
                <a:solidFill>
                  <a:srgbClr val="2C2D30"/>
                </a:solidFill>
              </a:rPr>
              <a:t>Речной (внутренний водный) транспорт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AutoNum type="arabicPeriod"/>
            </a:pPr>
            <a:r>
              <a:rPr lang="ru-RU" sz="1600">
                <a:solidFill>
                  <a:srgbClr val="2C2D30"/>
                </a:solidFill>
              </a:rPr>
              <a:t>Морской транспорт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AutoNum type="arabicPeriod"/>
            </a:pPr>
            <a:r>
              <a:rPr lang="ru-RU" sz="1600">
                <a:solidFill>
                  <a:srgbClr val="2C2D30"/>
                </a:solidFill>
              </a:rPr>
              <a:t>Воздушный транспорт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Arial"/>
              <a:buAutoNum type="arabicPeriod"/>
            </a:pPr>
            <a:r>
              <a:rPr lang="ru-RU" sz="1600">
                <a:solidFill>
                  <a:srgbClr val="2C2D30"/>
                </a:solidFill>
              </a:rPr>
              <a:t>Трубопроводный транспорт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49" name="Google Shape;149;p15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ÑÑÐ°Ð½ÑÐ¿Ð¾ÑÑÐ½ÑÐµ Ð¼Ð¾Ð´Ð°Ð»ÑÐ½Ð¾ÑÑÐ¸" id="151" name="Google Shape;15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285598" y="1966066"/>
            <a:ext cx="2284799" cy="235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Ð¸Ð½ÑÐµÐ»Ð»ÐµÐºÑÑÐ°Ð»ÑÐ½Ð°Ñ ÑÑÐ°Ð½ÑÐ¿Ð¾ÑÑÐ½Ð°Ñ ÑÐ¸ÑÑÐµÐ¼Ð°"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" y="0"/>
            <a:ext cx="9139199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83" name="Google Shape;183;p16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Ð¸Ð½ÑÐµÐ»Ð»ÐµÐºÑÑÐ°Ð»ÑÐ½Ð°Ñ ÑÑÐ°Ð½ÑÐ¿Ð¾ÑÑÐ½Ð°Ñ ÑÐ¸ÑÑÐµÐ¼Ð°" id="189" name="Google Shape;1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230" y="576172"/>
            <a:ext cx="4723142" cy="399105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7"/>
          <p:cNvSpPr txBox="1"/>
          <p:nvPr>
            <p:ph type="ctrTitle"/>
          </p:nvPr>
        </p:nvSpPr>
        <p:spPr>
          <a:xfrm>
            <a:off x="5143200" y="571450"/>
            <a:ext cx="342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Интеллектуальные транспортные системы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Разрабатываются с давних времён, имеется большое количество технологий и наработок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17" name="Google Shape;217;p17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Интеллектуальная Транспортная Система</a:t>
            </a:r>
            <a:endParaRPr/>
          </a:p>
        </p:txBody>
      </p:sp>
      <p:sp>
        <p:nvSpPr>
          <p:cNvPr id="224" name="Google Shape;224;p18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Интегрированная автоматизированная система, которая, используя интеллектуальные и инновационные методы организации и управления, предоставляет участникам транспортной отрасли сервисы по координированию, планированию, информированию, повышению уровней безопасности и эффективности использования транспортных сетей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8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51" name="Google Shape;251;p18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8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Ð¸Ð½ÑÐµÐ»Ð»ÐµÐºÑÑÐ°Ð»ÑÐ½Ð°Ñ ÑÐ¸ÑÑÐµÐ¼Ð°" id="257" name="Google Shape;2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"/>
            <a:ext cx="9141598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/>
          <p:nvPr/>
        </p:nvSpPr>
        <p:spPr>
          <a:xfrm>
            <a:off x="-7974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-7974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-7974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-7974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-7974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-7974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-7974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-7974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-7974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9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84" name="Google Shape;284;p19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290" name="Google Shape;2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07" y="1428761"/>
            <a:ext cx="5855133" cy="320731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/>
          <p:nvPr>
            <p:ph type="ctrTitle"/>
          </p:nvPr>
        </p:nvSpPr>
        <p:spPr>
          <a:xfrm>
            <a:off x="1142400" y="571500"/>
            <a:ext cx="6854400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Интерпретация данных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92" name="Google Shape;292;p20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0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0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0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0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0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0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0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0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0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0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318" name="Google Shape;318;p20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0"/>
          <p:cNvSpPr txBox="1"/>
          <p:nvPr/>
        </p:nvSpPr>
        <p:spPr>
          <a:xfrm>
            <a:off x="6283173" y="1428761"/>
            <a:ext cx="2284799" cy="3207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Анализ «больших данных» в применении к предназначению, целям и задачам ИТС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ctrTitle"/>
          </p:nvPr>
        </p:nvSpPr>
        <p:spPr>
          <a:xfrm>
            <a:off x="1142400" y="571500"/>
            <a:ext cx="6854400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Диагностика своего состояния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326" name="Google Shape;326;p21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1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1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1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1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1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1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1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1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1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1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1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1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1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352" name="Google Shape;352;p21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21"/>
          <p:cNvGrpSpPr/>
          <p:nvPr/>
        </p:nvGrpSpPr>
        <p:grpSpPr>
          <a:xfrm>
            <a:off x="1284373" y="1493625"/>
            <a:ext cx="6573818" cy="3319187"/>
            <a:chOff x="239835" y="1993200"/>
            <a:chExt cx="9064831" cy="4735171"/>
          </a:xfrm>
        </p:grpSpPr>
        <p:pic>
          <p:nvPicPr>
            <p:cNvPr id="355" name="Google Shape;355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6666" y="2899194"/>
              <a:ext cx="8388000" cy="382917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356" name="Google Shape;356;p21"/>
            <p:cNvSpPr/>
            <p:nvPr/>
          </p:nvSpPr>
          <p:spPr>
            <a:xfrm rot="-348274">
              <a:off x="309620" y="3101923"/>
              <a:ext cx="2898156" cy="1526955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5B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ttp://www.coventrycloud.co.uk/wp-content/uploads/slide1.png" id="357" name="Google Shape;357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-348274">
              <a:off x="1809988" y="3375716"/>
              <a:ext cx="1002985" cy="11705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-348274">
              <a:off x="429862" y="3562039"/>
              <a:ext cx="1327716" cy="949518"/>
            </a:xfrm>
            <a:prstGeom prst="rect">
              <a:avLst/>
            </a:prstGeom>
            <a:noFill/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</p:pic>
        <p:sp>
          <p:nvSpPr>
            <p:cNvPr id="359" name="Google Shape;359;p21"/>
            <p:cNvSpPr/>
            <p:nvPr/>
          </p:nvSpPr>
          <p:spPr>
            <a:xfrm rot="-5736103">
              <a:off x="1669644" y="3718574"/>
              <a:ext cx="252000" cy="396000"/>
            </a:xfrm>
            <a:prstGeom prst="upDownArrow">
              <a:avLst>
                <a:gd fmla="val 53932" name="adj1"/>
                <a:gd fmla="val 39231" name="adj2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 cap="flat" cmpd="sng" w="9525">
              <a:solidFill>
                <a:srgbClr val="70AD47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0" name="Google Shape;360;p21"/>
            <p:cNvSpPr txBox="1"/>
            <p:nvPr/>
          </p:nvSpPr>
          <p:spPr>
            <a:xfrm rot="-348274">
              <a:off x="248950" y="3145474"/>
              <a:ext cx="289815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ru-RU" sz="1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Центр организации дорожного движения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1"/>
            <p:cNvSpPr txBox="1"/>
            <p:nvPr/>
          </p:nvSpPr>
          <p:spPr>
            <a:xfrm rot="-348274">
              <a:off x="590181" y="3540221"/>
              <a:ext cx="88549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ru-RU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Операторы</a:t>
              </a:r>
              <a:endPara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1"/>
            <p:cNvSpPr txBox="1"/>
            <p:nvPr/>
          </p:nvSpPr>
          <p:spPr>
            <a:xfrm rot="-348274">
              <a:off x="2006641" y="3979075"/>
              <a:ext cx="9537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ru-RU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Центр обработки данных</a:t>
              </a:r>
              <a:endPara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1"/>
            <p:cNvSpPr txBox="1"/>
            <p:nvPr/>
          </p:nvSpPr>
          <p:spPr>
            <a:xfrm>
              <a:off x="7425746" y="2082914"/>
              <a:ext cx="1526104" cy="1106664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rgbClr val="006E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Микроволновые детекторы транспорта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(на фонарном столбе)</a:t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1"/>
            <p:cNvSpPr txBox="1"/>
            <p:nvPr/>
          </p:nvSpPr>
          <p:spPr>
            <a:xfrm>
              <a:off x="4829510" y="5177581"/>
              <a:ext cx="1526104" cy="721738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rgbClr val="006E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Детекторы транспорта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(видеодетекция)</a:t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1"/>
            <p:cNvSpPr txBox="1"/>
            <p:nvPr/>
          </p:nvSpPr>
          <p:spPr>
            <a:xfrm>
              <a:off x="432244" y="2323306"/>
              <a:ext cx="1819535" cy="529274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rgbClr val="006E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Система управления дорожным движением</a:t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1"/>
            <p:cNvSpPr txBox="1"/>
            <p:nvPr/>
          </p:nvSpPr>
          <p:spPr>
            <a:xfrm>
              <a:off x="285351" y="5253503"/>
              <a:ext cx="1616739" cy="721738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rgbClr val="006E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Проводные каналы связи (Ethernet, Serial, Fiber)</a:t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7" name="Google Shape;367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54620" y="2323307"/>
              <a:ext cx="1009912" cy="7456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8" name="Google Shape;368;p21"/>
            <p:cNvGrpSpPr/>
            <p:nvPr/>
          </p:nvGrpSpPr>
          <p:grpSpPr>
            <a:xfrm>
              <a:off x="2722025" y="1993200"/>
              <a:ext cx="1654911" cy="1044000"/>
              <a:chOff x="765293" y="1979835"/>
              <a:chExt cx="1968169" cy="1044000"/>
            </a:xfrm>
          </p:grpSpPr>
          <p:sp>
            <p:nvSpPr>
              <p:cNvPr id="369" name="Google Shape;369;p21"/>
              <p:cNvSpPr txBox="1"/>
              <p:nvPr/>
            </p:nvSpPr>
            <p:spPr>
              <a:xfrm>
                <a:off x="765293" y="1990711"/>
                <a:ext cx="19681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0000"/>
                  </a:buClr>
                  <a:buSzPts val="1000"/>
                  <a:buFont typeface="Arial"/>
                  <a:buNone/>
                </a:pPr>
                <a:r>
                  <a:rPr b="0" i="0" lang="ru-RU" sz="1000" u="none" cap="none" strike="noStrik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Дорожный контроллер</a:t>
                </a:r>
                <a:endParaRPr/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765293" y="1979835"/>
                <a:ext cx="1908000" cy="1044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5B9BD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pic>
          <p:nvPicPr>
            <p:cNvPr id="371" name="Google Shape;371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0255" y="2613607"/>
              <a:ext cx="312769" cy="657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21"/>
            <p:cNvSpPr/>
            <p:nvPr/>
          </p:nvSpPr>
          <p:spPr>
            <a:xfrm>
              <a:off x="6612471" y="2813055"/>
              <a:ext cx="72000" cy="79200"/>
            </a:xfrm>
            <a:custGeom>
              <a:rect b="b" l="l" r="r" t="t"/>
              <a:pathLst>
                <a:path extrusionOk="0" h="316575" w="324000">
                  <a:moveTo>
                    <a:pt x="0" y="124201"/>
                  </a:moveTo>
                  <a:cubicBezTo>
                    <a:pt x="0" y="97691"/>
                    <a:pt x="8156" y="51435"/>
                    <a:pt x="34666" y="51435"/>
                  </a:cubicBezTo>
                  <a:lnTo>
                    <a:pt x="277904" y="0"/>
                  </a:lnTo>
                  <a:cubicBezTo>
                    <a:pt x="304414" y="0"/>
                    <a:pt x="322095" y="27206"/>
                    <a:pt x="322095" y="53716"/>
                  </a:cubicBezTo>
                  <a:lnTo>
                    <a:pt x="324000" y="179039"/>
                  </a:lnTo>
                  <a:cubicBezTo>
                    <a:pt x="324000" y="205549"/>
                    <a:pt x="313939" y="251805"/>
                    <a:pt x="287429" y="251805"/>
                  </a:cubicBezTo>
                  <a:lnTo>
                    <a:pt x="48001" y="316575"/>
                  </a:lnTo>
                  <a:cubicBezTo>
                    <a:pt x="21491" y="316575"/>
                    <a:pt x="0" y="296989"/>
                    <a:pt x="0" y="270479"/>
                  </a:cubicBezTo>
                  <a:lnTo>
                    <a:pt x="0" y="124201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 rot="1448550">
              <a:off x="3056941" y="4363817"/>
              <a:ext cx="1521839" cy="873464"/>
            </a:xfrm>
            <a:custGeom>
              <a:rect b="b" l="l" r="r" t="t"/>
              <a:pathLst>
                <a:path extrusionOk="0" h="873464" w="1521839">
                  <a:moveTo>
                    <a:pt x="397143" y="0"/>
                  </a:moveTo>
                  <a:lnTo>
                    <a:pt x="1521839" y="386999"/>
                  </a:lnTo>
                  <a:lnTo>
                    <a:pt x="1090641" y="873464"/>
                  </a:lnTo>
                  <a:lnTo>
                    <a:pt x="0" y="366821"/>
                  </a:lnTo>
                  <a:lnTo>
                    <a:pt x="397143" y="0"/>
                  </a:lnTo>
                  <a:close/>
                </a:path>
              </a:pathLst>
            </a:custGeom>
            <a:solidFill>
              <a:srgbClr val="E1EFD8">
                <a:alpha val="4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4546878" y="3455702"/>
              <a:ext cx="2551152" cy="1247383"/>
            </a:xfrm>
            <a:custGeom>
              <a:rect b="b" l="l" r="r" t="t"/>
              <a:pathLst>
                <a:path extrusionOk="0" h="1247383" w="2551152">
                  <a:moveTo>
                    <a:pt x="0" y="445770"/>
                  </a:moveTo>
                  <a:lnTo>
                    <a:pt x="1335762" y="0"/>
                  </a:lnTo>
                  <a:lnTo>
                    <a:pt x="2551152" y="569203"/>
                  </a:lnTo>
                  <a:lnTo>
                    <a:pt x="1137285" y="1247383"/>
                  </a:lnTo>
                  <a:lnTo>
                    <a:pt x="0" y="445770"/>
                  </a:lnTo>
                  <a:close/>
                </a:path>
              </a:pathLst>
            </a:custGeom>
            <a:noFill/>
            <a:ln cap="flat" cmpd="sng" w="127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619671" y="4480772"/>
              <a:ext cx="50400" cy="3600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7358118" y="4644557"/>
              <a:ext cx="50400" cy="3600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 rot="1448550">
              <a:off x="6485540" y="3345019"/>
              <a:ext cx="1248116" cy="255173"/>
            </a:xfrm>
            <a:custGeom>
              <a:rect b="b" l="l" r="r" t="t"/>
              <a:pathLst>
                <a:path extrusionOk="0" h="255173" w="1248116">
                  <a:moveTo>
                    <a:pt x="232954" y="20396"/>
                  </a:moveTo>
                  <a:lnTo>
                    <a:pt x="1248116" y="0"/>
                  </a:lnTo>
                  <a:lnTo>
                    <a:pt x="1047831" y="228486"/>
                  </a:lnTo>
                  <a:lnTo>
                    <a:pt x="0" y="255173"/>
                  </a:lnTo>
                  <a:lnTo>
                    <a:pt x="232954" y="20396"/>
                  </a:lnTo>
                  <a:close/>
                </a:path>
              </a:pathLst>
            </a:custGeom>
            <a:solidFill>
              <a:srgbClr val="FFFF99">
                <a:alpha val="6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8" name="Google Shape;378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470114" y="2586638"/>
              <a:ext cx="511843" cy="920752"/>
            </a:xfrm>
            <a:prstGeom prst="rect">
              <a:avLst/>
            </a:prstGeom>
            <a:noFill/>
            <a:ln>
              <a:noFill/>
            </a:ln>
            <a:effectLst>
              <a:outerShdw blurRad="76200" kx="-1200000" rotWithShape="0" algn="bl" sy="23000">
                <a:srgbClr val="000000">
                  <a:alpha val="20000"/>
                </a:srgbClr>
              </a:outerShdw>
            </a:effectLst>
          </p:spPr>
        </p:pic>
        <p:pic>
          <p:nvPicPr>
            <p:cNvPr id="379" name="Google Shape;379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744029" y="3055926"/>
              <a:ext cx="432000" cy="995962"/>
            </a:xfrm>
            <a:prstGeom prst="rect">
              <a:avLst/>
            </a:prstGeom>
            <a:noFill/>
            <a:ln>
              <a:noFill/>
            </a:ln>
            <a:effectLst>
              <a:outerShdw blurRad="76200" kx="-1200000" rotWithShape="0" algn="bl" sy="23000">
                <a:srgbClr val="000000">
                  <a:alpha val="20000"/>
                </a:srgbClr>
              </a:outerShdw>
            </a:effectLst>
          </p:spPr>
        </p:pic>
        <p:pic>
          <p:nvPicPr>
            <p:cNvPr id="380" name="Google Shape;380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72187" y="4199878"/>
              <a:ext cx="106691" cy="6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2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72770" y="3637928"/>
              <a:ext cx="648000" cy="1114702"/>
            </a:xfrm>
            <a:prstGeom prst="rect">
              <a:avLst/>
            </a:prstGeom>
            <a:noFill/>
            <a:ln>
              <a:noFill/>
            </a:ln>
            <a:effectLst>
              <a:outerShdw blurRad="76200" kx="-1200000" rotWithShape="0" algn="bl" sy="23000">
                <a:srgbClr val="000000">
                  <a:alpha val="20000"/>
                </a:srgbClr>
              </a:outerShdw>
            </a:effectLst>
          </p:spPr>
        </p:pic>
        <p:cxnSp>
          <p:nvCxnSpPr>
            <p:cNvPr id="382" name="Google Shape;382;p21"/>
            <p:cNvCxnSpPr/>
            <p:nvPr/>
          </p:nvCxnSpPr>
          <p:spPr>
            <a:xfrm rot="10800000">
              <a:off x="2115678" y="4255405"/>
              <a:ext cx="304093" cy="338601"/>
            </a:xfrm>
            <a:prstGeom prst="straightConnector1">
              <a:avLst/>
            </a:prstGeom>
            <a:noFill/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383" name="Google Shape;383;p21"/>
            <p:cNvCxnSpPr/>
            <p:nvPr/>
          </p:nvCxnSpPr>
          <p:spPr>
            <a:xfrm flipH="1" rot="10800000">
              <a:off x="2417400" y="3903219"/>
              <a:ext cx="2127428" cy="683886"/>
            </a:xfrm>
            <a:prstGeom prst="straightConnector1">
              <a:avLst/>
            </a:prstGeom>
            <a:noFill/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sp>
          <p:nvSpPr>
            <p:cNvPr id="384" name="Google Shape;384;p21"/>
            <p:cNvSpPr/>
            <p:nvPr/>
          </p:nvSpPr>
          <p:spPr>
            <a:xfrm>
              <a:off x="7085883" y="3930717"/>
              <a:ext cx="36000" cy="36000"/>
            </a:xfrm>
            <a:custGeom>
              <a:rect b="b" l="l" r="r" t="t"/>
              <a:pathLst>
                <a:path extrusionOk="0" h="316575" w="324000">
                  <a:moveTo>
                    <a:pt x="0" y="124201"/>
                  </a:moveTo>
                  <a:cubicBezTo>
                    <a:pt x="0" y="97691"/>
                    <a:pt x="8156" y="51435"/>
                    <a:pt x="34666" y="51435"/>
                  </a:cubicBezTo>
                  <a:lnTo>
                    <a:pt x="277904" y="0"/>
                  </a:lnTo>
                  <a:cubicBezTo>
                    <a:pt x="304414" y="0"/>
                    <a:pt x="322095" y="27206"/>
                    <a:pt x="322095" y="53716"/>
                  </a:cubicBezTo>
                  <a:lnTo>
                    <a:pt x="324000" y="179039"/>
                  </a:lnTo>
                  <a:cubicBezTo>
                    <a:pt x="324000" y="205549"/>
                    <a:pt x="313939" y="251805"/>
                    <a:pt x="287429" y="251805"/>
                  </a:cubicBezTo>
                  <a:lnTo>
                    <a:pt x="48001" y="316575"/>
                  </a:lnTo>
                  <a:cubicBezTo>
                    <a:pt x="21491" y="316575"/>
                    <a:pt x="0" y="296989"/>
                    <a:pt x="0" y="270479"/>
                  </a:cubicBezTo>
                  <a:lnTo>
                    <a:pt x="0" y="124201"/>
                  </a:lnTo>
                  <a:close/>
                </a:path>
              </a:pathLst>
            </a:cu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5" name="Google Shape;385;p2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-387067">
              <a:off x="4332882" y="3750172"/>
              <a:ext cx="161628" cy="226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 rot="540000">
              <a:off x="4592626" y="3630188"/>
              <a:ext cx="540570" cy="35103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387" name="Google Shape;387;p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flipH="1" rot="540000">
              <a:off x="3922188" y="4489975"/>
              <a:ext cx="583403" cy="3960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388" name="Google Shape;388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flipH="1" rot="540000">
              <a:off x="4155603" y="4709477"/>
              <a:ext cx="611966" cy="41538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389" name="Google Shape;389;p2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flipH="1" rot="540000">
              <a:off x="3529571" y="4946791"/>
              <a:ext cx="673163" cy="45692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</p:pic>
        <p:cxnSp>
          <p:nvCxnSpPr>
            <p:cNvPr id="390" name="Google Shape;390;p21"/>
            <p:cNvCxnSpPr/>
            <p:nvPr/>
          </p:nvCxnSpPr>
          <p:spPr>
            <a:xfrm>
              <a:off x="3135467" y="3188573"/>
              <a:ext cx="1078422" cy="617131"/>
            </a:xfrm>
            <a:prstGeom prst="straightConnector1">
              <a:avLst/>
            </a:prstGeom>
            <a:noFill/>
            <a:ln cap="flat" cmpd="sng" w="9525">
              <a:solidFill>
                <a:srgbClr val="ED7D31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cxnSp>
          <p:nvCxnSpPr>
            <p:cNvPr id="391" name="Google Shape;391;p21"/>
            <p:cNvCxnSpPr>
              <a:stCxn id="363" idx="1"/>
            </p:cNvCxnSpPr>
            <p:nvPr/>
          </p:nvCxnSpPr>
          <p:spPr>
            <a:xfrm flipH="1">
              <a:off x="6750146" y="2636246"/>
              <a:ext cx="675600" cy="280800"/>
            </a:xfrm>
            <a:prstGeom prst="straightConnector1">
              <a:avLst/>
            </a:prstGeom>
            <a:noFill/>
            <a:ln cap="flat" cmpd="sng" w="9525">
              <a:solidFill>
                <a:srgbClr val="ED7D31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cxnSp>
          <p:nvCxnSpPr>
            <p:cNvPr id="392" name="Google Shape;392;p21"/>
            <p:cNvCxnSpPr>
              <a:stCxn id="365" idx="2"/>
            </p:cNvCxnSpPr>
            <p:nvPr/>
          </p:nvCxnSpPr>
          <p:spPr>
            <a:xfrm>
              <a:off x="1342011" y="2852580"/>
              <a:ext cx="142200" cy="336000"/>
            </a:xfrm>
            <a:prstGeom prst="straightConnector1">
              <a:avLst/>
            </a:prstGeom>
            <a:noFill/>
            <a:ln cap="flat" cmpd="sng" w="9525">
              <a:solidFill>
                <a:srgbClr val="ED7D31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cxnSp>
          <p:nvCxnSpPr>
            <p:cNvPr id="393" name="Google Shape;393;p21"/>
            <p:cNvCxnSpPr>
              <a:stCxn id="364" idx="0"/>
            </p:cNvCxnSpPr>
            <p:nvPr/>
          </p:nvCxnSpPr>
          <p:spPr>
            <a:xfrm rot="10800000">
              <a:off x="5424562" y="4364881"/>
              <a:ext cx="168000" cy="812700"/>
            </a:xfrm>
            <a:prstGeom prst="straightConnector1">
              <a:avLst/>
            </a:prstGeom>
            <a:noFill/>
            <a:ln cap="flat" cmpd="sng" w="9525">
              <a:solidFill>
                <a:srgbClr val="ED7D31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pic>
          <p:nvPicPr>
            <p:cNvPr id="394" name="Google Shape;394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-360000">
              <a:off x="7866621" y="4551151"/>
              <a:ext cx="556333" cy="377625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395" name="Google Shape;395;p2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-360000">
              <a:off x="6951907" y="4115828"/>
              <a:ext cx="505757" cy="343295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396" name="Google Shape;396;p21"/>
            <p:cNvSpPr/>
            <p:nvPr/>
          </p:nvSpPr>
          <p:spPr>
            <a:xfrm>
              <a:off x="3154173" y="4247802"/>
              <a:ext cx="2417618" cy="1088184"/>
            </a:xfrm>
            <a:custGeom>
              <a:rect b="b" l="l" r="r" t="t"/>
              <a:pathLst>
                <a:path extrusionOk="0" h="1088184" w="2417618">
                  <a:moveTo>
                    <a:pt x="0" y="180340"/>
                  </a:moveTo>
                  <a:lnTo>
                    <a:pt x="507769" y="8560"/>
                  </a:lnTo>
                  <a:lnTo>
                    <a:pt x="2417618" y="0"/>
                  </a:lnTo>
                  <a:lnTo>
                    <a:pt x="1378514" y="818944"/>
                  </a:lnTo>
                  <a:lnTo>
                    <a:pt x="790184" y="1088184"/>
                  </a:lnTo>
                  <a:lnTo>
                    <a:pt x="0" y="180340"/>
                  </a:lnTo>
                  <a:close/>
                </a:path>
              </a:pathLst>
            </a:custGeom>
            <a:solidFill>
              <a:srgbClr val="B6DF89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7" name="Google Shape;397;p2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rot="60000">
              <a:off x="6665874" y="3100857"/>
              <a:ext cx="406138" cy="263735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398" name="Google Shape;398;p2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rot="60000">
              <a:off x="6797896" y="3220271"/>
              <a:ext cx="406138" cy="263735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399" name="Google Shape;399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 rot="180000">
              <a:off x="7190983" y="2946147"/>
              <a:ext cx="369216" cy="239759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400" name="Google Shape;400;p21"/>
            <p:cNvSpPr/>
            <p:nvPr/>
          </p:nvSpPr>
          <p:spPr>
            <a:xfrm rot="663450">
              <a:off x="6501578" y="2956003"/>
              <a:ext cx="1274713" cy="712623"/>
            </a:xfrm>
            <a:custGeom>
              <a:rect b="b" l="l" r="r" t="t"/>
              <a:pathLst>
                <a:path extrusionOk="0" h="712623" w="1274713">
                  <a:moveTo>
                    <a:pt x="75175" y="0"/>
                  </a:moveTo>
                  <a:lnTo>
                    <a:pt x="1274713" y="536280"/>
                  </a:lnTo>
                  <a:lnTo>
                    <a:pt x="1034274" y="712623"/>
                  </a:lnTo>
                  <a:lnTo>
                    <a:pt x="0" y="501496"/>
                  </a:lnTo>
                  <a:lnTo>
                    <a:pt x="75175" y="0"/>
                  </a:lnTo>
                  <a:close/>
                </a:path>
              </a:pathLst>
            </a:custGeom>
            <a:solidFill>
              <a:srgbClr val="FFFF99">
                <a:alpha val="3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1" name="Google Shape;401;p2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 flipH="1" rot="480000">
              <a:off x="4106860" y="3065703"/>
              <a:ext cx="446752" cy="290109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402" name="Google Shape;402;p2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418958" y="2895491"/>
              <a:ext cx="432000" cy="1058828"/>
            </a:xfrm>
            <a:prstGeom prst="rect">
              <a:avLst/>
            </a:prstGeom>
            <a:noFill/>
            <a:ln>
              <a:noFill/>
            </a:ln>
            <a:effectLst>
              <a:outerShdw blurRad="76200" kx="-1200000" rotWithShape="0" algn="bl" sy="23000">
                <a:srgbClr val="000000">
                  <a:alpha val="20000"/>
                </a:srgbClr>
              </a:outerShdw>
            </a:effectLst>
          </p:spPr>
        </p:pic>
        <p:cxnSp>
          <p:nvCxnSpPr>
            <p:cNvPr id="403" name="Google Shape;403;p21"/>
            <p:cNvCxnSpPr/>
            <p:nvPr/>
          </p:nvCxnSpPr>
          <p:spPr>
            <a:xfrm rot="10800000">
              <a:off x="4543201" y="3383408"/>
              <a:ext cx="575" cy="522000"/>
            </a:xfrm>
            <a:prstGeom prst="straightConnector1">
              <a:avLst/>
            </a:prstGeom>
            <a:noFill/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4" name="Google Shape;404;p21"/>
            <p:cNvCxnSpPr/>
            <p:nvPr/>
          </p:nvCxnSpPr>
          <p:spPr>
            <a:xfrm rot="10800000">
              <a:off x="5677311" y="4142168"/>
              <a:ext cx="575" cy="574200"/>
            </a:xfrm>
            <a:prstGeom prst="straightConnector1">
              <a:avLst/>
            </a:prstGeom>
            <a:noFill/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5" name="Google Shape;405;p21"/>
            <p:cNvSpPr/>
            <p:nvPr/>
          </p:nvSpPr>
          <p:spPr>
            <a:xfrm>
              <a:off x="5648830" y="4072294"/>
              <a:ext cx="72000" cy="79200"/>
            </a:xfrm>
            <a:custGeom>
              <a:rect b="b" l="l" r="r" t="t"/>
              <a:pathLst>
                <a:path extrusionOk="0" h="316575" w="324000">
                  <a:moveTo>
                    <a:pt x="0" y="124201"/>
                  </a:moveTo>
                  <a:cubicBezTo>
                    <a:pt x="0" y="97691"/>
                    <a:pt x="8156" y="51435"/>
                    <a:pt x="34666" y="51435"/>
                  </a:cubicBezTo>
                  <a:lnTo>
                    <a:pt x="277904" y="0"/>
                  </a:lnTo>
                  <a:cubicBezTo>
                    <a:pt x="304414" y="0"/>
                    <a:pt x="322095" y="27206"/>
                    <a:pt x="322095" y="53716"/>
                  </a:cubicBezTo>
                  <a:lnTo>
                    <a:pt x="324000" y="179039"/>
                  </a:lnTo>
                  <a:cubicBezTo>
                    <a:pt x="324000" y="205549"/>
                    <a:pt x="313939" y="251805"/>
                    <a:pt x="287429" y="251805"/>
                  </a:cubicBezTo>
                  <a:lnTo>
                    <a:pt x="48001" y="316575"/>
                  </a:lnTo>
                  <a:cubicBezTo>
                    <a:pt x="21491" y="316575"/>
                    <a:pt x="0" y="296989"/>
                    <a:pt x="0" y="270479"/>
                  </a:cubicBezTo>
                  <a:lnTo>
                    <a:pt x="0" y="124201"/>
                  </a:lnTo>
                  <a:close/>
                </a:path>
              </a:pathLst>
            </a:cu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6" name="Google Shape;406;p2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 rot="517874">
              <a:off x="2678441" y="4477656"/>
              <a:ext cx="823756" cy="61781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407" name="Google Shape;407;p21"/>
            <p:cNvSpPr/>
            <p:nvPr/>
          </p:nvSpPr>
          <p:spPr>
            <a:xfrm rot="1297874">
              <a:off x="3073731" y="4590496"/>
              <a:ext cx="32727" cy="163636"/>
            </a:xfrm>
            <a:prstGeom prst="rect">
              <a:avLst/>
            </a:prstGeom>
            <a:solidFill>
              <a:srgbClr val="47CFFF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08" name="Google Shape;408;p21"/>
            <p:cNvCxnSpPr>
              <a:stCxn id="366" idx="3"/>
            </p:cNvCxnSpPr>
            <p:nvPr/>
          </p:nvCxnSpPr>
          <p:spPr>
            <a:xfrm flipH="1" rot="10800000">
              <a:off x="1902090" y="4644472"/>
              <a:ext cx="515400" cy="969900"/>
            </a:xfrm>
            <a:prstGeom prst="straightConnector1">
              <a:avLst/>
            </a:prstGeom>
            <a:noFill/>
            <a:ln cap="flat" cmpd="sng" w="9525">
              <a:solidFill>
                <a:srgbClr val="ED7D31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